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7" r:id="rId2"/>
    <p:sldId id="304" r:id="rId3"/>
    <p:sldId id="348" r:id="rId4"/>
    <p:sldId id="306" r:id="rId5"/>
    <p:sldId id="346" r:id="rId6"/>
    <p:sldId id="307" r:id="rId7"/>
    <p:sldId id="347" r:id="rId8"/>
    <p:sldId id="309" r:id="rId9"/>
    <p:sldId id="310" r:id="rId10"/>
    <p:sldId id="311" r:id="rId11"/>
    <p:sldId id="312" r:id="rId12"/>
    <p:sldId id="285" r:id="rId13"/>
    <p:sldId id="313" r:id="rId14"/>
    <p:sldId id="257" r:id="rId15"/>
    <p:sldId id="259" r:id="rId16"/>
    <p:sldId id="261" r:id="rId17"/>
    <p:sldId id="262" r:id="rId18"/>
    <p:sldId id="303" r:id="rId19"/>
    <p:sldId id="301" r:id="rId20"/>
    <p:sldId id="302" r:id="rId21"/>
    <p:sldId id="260" r:id="rId22"/>
    <p:sldId id="264" r:id="rId23"/>
    <p:sldId id="263" r:id="rId24"/>
    <p:sldId id="297" r:id="rId25"/>
    <p:sldId id="298" r:id="rId26"/>
    <p:sldId id="299" r:id="rId27"/>
    <p:sldId id="300" r:id="rId28"/>
    <p:sldId id="265" r:id="rId29"/>
    <p:sldId id="293" r:id="rId30"/>
    <p:sldId id="294" r:id="rId31"/>
    <p:sldId id="295" r:id="rId32"/>
    <p:sldId id="296" r:id="rId33"/>
    <p:sldId id="292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345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804B5E-B5D0-43CD-AB44-7993120C9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4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ECAC-F802-4541-B4D3-CCA09822C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7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7798-2C9E-489A-BF18-C4DCA9E4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EB08-3428-4B76-90E8-A91F18EB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2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32AF7-B43F-4C27-AB2D-F4A4155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2EBD4-B4B3-4081-B9E5-EA262F399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2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F34F1-5D10-4ECC-8E00-261230650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1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D870-1340-4734-940D-5464B4CA3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9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B30D-C7FB-450F-BECF-23B72283B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2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07B2D-25A8-4E85-9480-68AAB2F3A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8CCC-FDC3-4A2B-8871-2AC810042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1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039D45-A598-4458-857B-AC998741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914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Mastering NT Greek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13.  Third Declension Nouns</a:t>
            </a:r>
          </a:p>
          <a:p>
            <a:pPr eaLnBrk="1" hangingPunct="1">
              <a:defRPr/>
            </a:pPr>
            <a:endParaRPr lang="en-US" sz="4000" b="1" smtClean="0"/>
          </a:p>
          <a:p>
            <a:pPr eaLnBrk="1" hangingPunct="1">
              <a:defRPr/>
            </a:pPr>
            <a:endParaRPr lang="en-US" sz="4000" b="1" smtClean="0"/>
          </a:p>
          <a:p>
            <a:pPr eaLnBrk="1" hangingPunct="1">
              <a:defRPr/>
            </a:pPr>
            <a:endParaRPr lang="en-US" sz="4000" b="1" smtClean="0"/>
          </a:p>
          <a:p>
            <a:pPr eaLnBrk="1" hangingPunct="1">
              <a:defRPr/>
            </a:pPr>
            <a:r>
              <a:rPr lang="en-US" sz="2800" b="1" smtClean="0"/>
              <a:t>By Ted Hildebrandt  </a:t>
            </a:r>
            <a:r>
              <a:rPr lang="en-US" sz="2800" b="1" smtClean="0">
                <a:cs typeface="Times New Roman" pitchFamily="18" charset="0"/>
              </a:rPr>
              <a:t>© 2003</a:t>
            </a:r>
            <a:endParaRPr lang="en-US" sz="2800" b="1" smtClean="0"/>
          </a:p>
          <a:p>
            <a:pPr eaLnBrk="1" hangingPunct="1">
              <a:defRPr/>
            </a:pPr>
            <a:r>
              <a:rPr lang="en-US" sz="28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ἐκεῖνος</a:t>
            </a:r>
            <a:r>
              <a:rPr lang="en-US" dirty="0" smtClean="0">
                <a:latin typeface="+mj-lt"/>
              </a:rPr>
              <a:t>,      </a:t>
            </a:r>
            <a:r>
              <a:rPr lang="el-GR" dirty="0" smtClean="0">
                <a:latin typeface="+mj-lt"/>
              </a:rPr>
              <a:t>ἐκείνη</a:t>
            </a:r>
            <a:r>
              <a:rPr lang="en-US" dirty="0" smtClean="0">
                <a:latin typeface="+mj-lt"/>
              </a:rPr>
              <a:t>,        </a:t>
            </a:r>
            <a:r>
              <a:rPr lang="el-GR" dirty="0" smtClean="0">
                <a:latin typeface="+mj-lt"/>
              </a:rPr>
              <a:t>ἐκεῖνο</a:t>
            </a:r>
            <a:r>
              <a:rPr lang="en-US" dirty="0" smtClean="0">
                <a:latin typeface="+mj-lt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οὗτος</a:t>
            </a:r>
            <a:r>
              <a:rPr lang="en-US" dirty="0" smtClean="0">
                <a:latin typeface="+mj-lt"/>
              </a:rPr>
              <a:t>,        </a:t>
            </a:r>
            <a:r>
              <a:rPr lang="el-GR" dirty="0" smtClean="0">
                <a:latin typeface="+mj-lt"/>
              </a:rPr>
              <a:t>αὕτη</a:t>
            </a:r>
            <a:r>
              <a:rPr lang="en-US" dirty="0" smtClean="0">
                <a:latin typeface="+mj-lt"/>
              </a:rPr>
              <a:t>,         </a:t>
            </a:r>
            <a:r>
              <a:rPr lang="el-GR" dirty="0" smtClean="0">
                <a:latin typeface="+mj-lt"/>
              </a:rPr>
              <a:t> τοῦτο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τούτου</a:t>
            </a:r>
            <a:r>
              <a:rPr lang="en-US" dirty="0" smtClean="0">
                <a:latin typeface="+mj-lt"/>
              </a:rPr>
              <a:t>,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ταύτης</a:t>
            </a:r>
            <a:r>
              <a:rPr lang="en-US" dirty="0" smtClean="0">
                <a:latin typeface="+mj-lt"/>
              </a:rPr>
              <a:t>,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τούτου</a:t>
            </a:r>
            <a:r>
              <a:rPr lang="en-US" dirty="0" smtClean="0">
                <a:latin typeface="+mj-lt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ὅς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 ἥ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ὅ</a:t>
            </a:r>
            <a:r>
              <a:rPr lang="en-US" dirty="0" smtClean="0">
                <a:latin typeface="+mj-lt"/>
              </a:rPr>
              <a:t>      = Relative (who, which)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οὗ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ἧς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οὗ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4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Imperfect Active Paradigm of</a:t>
            </a:r>
            <a:r>
              <a:rPr lang="en-US" sz="4000" dirty="0" smtClean="0"/>
              <a:t> </a:t>
            </a:r>
            <a:r>
              <a:rPr lang="el-GR" sz="4000" dirty="0" smtClean="0"/>
              <a:t>λύω</a:t>
            </a:r>
            <a:endParaRPr lang="en-US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Chant</a:t>
            </a:r>
            <a:r>
              <a:rPr lang="en-US" sz="2000" dirty="0" smtClean="0">
                <a:latin typeface="+mj-lt"/>
              </a:rPr>
              <a:t>:  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ἐλυον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ν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ς</a:t>
            </a:r>
            <a:r>
              <a:rPr lang="en-US" dirty="0" smtClean="0">
                <a:latin typeface="+mj-lt"/>
              </a:rPr>
              <a:t>,   </a:t>
            </a:r>
            <a:r>
              <a:rPr lang="el-GR" dirty="0" smtClean="0">
                <a:latin typeface="+mj-lt"/>
              </a:rPr>
              <a:t>ε</a:t>
            </a:r>
            <a:r>
              <a:rPr lang="en-US" dirty="0" smtClean="0">
                <a:latin typeface="+mj-lt"/>
              </a:rPr>
              <a:t>,     </a:t>
            </a:r>
            <a:r>
              <a:rPr lang="el-GR" dirty="0" smtClean="0">
                <a:latin typeface="+mj-lt"/>
              </a:rPr>
              <a:t>μεν</a:t>
            </a:r>
            <a:r>
              <a:rPr lang="en-US" dirty="0" smtClean="0">
                <a:latin typeface="+mj-lt"/>
              </a:rPr>
              <a:t>,   </a:t>
            </a:r>
            <a:r>
              <a:rPr lang="el-GR" dirty="0" smtClean="0">
                <a:latin typeface="+mj-lt"/>
              </a:rPr>
              <a:t>τε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ν</a:t>
            </a:r>
            <a:r>
              <a:rPr lang="en-US" dirty="0" smtClean="0">
                <a:latin typeface="+mj-lt"/>
              </a:rPr>
              <a:t> 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I was loosing, …</a:t>
            </a:r>
          </a:p>
        </p:txBody>
      </p:sp>
    </p:spTree>
    <p:extLst>
      <p:ext uri="{BB962C8B-B14F-4D97-AF65-F5344CB8AC3E}">
        <p14:creationId xmlns:p14="http://schemas.microsoft.com/office/powerpoint/2010/main" val="16983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Imperfect Middle/Passive (IM/PI)</a:t>
            </a:r>
            <a:r>
              <a:rPr lang="en-US" altLang="en-US" smtClean="0">
                <a:latin typeface="Greekth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+mj-lt"/>
              </a:rPr>
              <a:t>Chant</a:t>
            </a:r>
            <a:r>
              <a:rPr lang="en-US" dirty="0" smtClean="0">
                <a:latin typeface="+mj-lt"/>
              </a:rPr>
              <a:t>:    </a:t>
            </a:r>
            <a:r>
              <a:rPr lang="el-GR" dirty="0" smtClean="0">
                <a:latin typeface="+mj-lt"/>
              </a:rPr>
              <a:t>ἐλυόμην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ετο</a:t>
            </a:r>
            <a:r>
              <a:rPr lang="en-US" dirty="0" smtClean="0">
                <a:latin typeface="+mj-lt"/>
              </a:rPr>
              <a:t>,     </a:t>
            </a:r>
            <a:r>
              <a:rPr lang="el-GR" dirty="0" smtClean="0">
                <a:latin typeface="+mj-lt"/>
              </a:rPr>
              <a:t>ομεθα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εσθε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οντο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+mj-lt"/>
              </a:rPr>
              <a:t>I </a:t>
            </a:r>
            <a:r>
              <a:rPr lang="en-US" sz="2800" b="1" dirty="0">
                <a:latin typeface="+mj-lt"/>
              </a:rPr>
              <a:t>was being loosed </a:t>
            </a: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92442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Introduction to Third Declension Nouns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676400"/>
            <a:ext cx="7772400" cy="4384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+mj-lt"/>
              </a:rPr>
              <a:t>Second declension:  omicron ending nouns (usually masculine or neuter – </a:t>
            </a:r>
            <a:r>
              <a:rPr lang="el-GR" sz="2800" b="1" dirty="0" smtClean="0">
                <a:latin typeface="+mj-lt"/>
              </a:rPr>
              <a:t>λὀγος</a:t>
            </a:r>
            <a:r>
              <a:rPr lang="en-US" sz="2800" b="1" dirty="0" smtClean="0">
                <a:latin typeface="+mj-lt"/>
              </a:rPr>
              <a:t>, but </a:t>
            </a:r>
            <a:r>
              <a:rPr lang="el-GR" sz="2800" b="1" dirty="0" smtClean="0">
                <a:latin typeface="+mj-lt"/>
              </a:rPr>
              <a:t>ὁδός</a:t>
            </a:r>
            <a:r>
              <a:rPr lang="en-US" sz="2800" b="1" dirty="0" smtClean="0">
                <a:latin typeface="+mj-lt"/>
              </a:rPr>
              <a:t>, </a:t>
            </a:r>
            <a:r>
              <a:rPr lang="el-GR" sz="2800" b="1" dirty="0" smtClean="0">
                <a:latin typeface="+mj-lt"/>
              </a:rPr>
              <a:t>ἡ</a:t>
            </a:r>
            <a:r>
              <a:rPr lang="en-US" sz="2800" b="1" dirty="0" smtClean="0">
                <a:latin typeface="+mj-lt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+mj-lt"/>
              </a:rPr>
              <a:t>First declension:  eta or alpha ending nouns (usually feminine – </a:t>
            </a:r>
            <a:r>
              <a:rPr lang="el-GR" sz="2800" b="1" dirty="0" smtClean="0">
                <a:latin typeface="+mj-lt"/>
              </a:rPr>
              <a:t>γραφή</a:t>
            </a:r>
            <a:r>
              <a:rPr lang="en-US" sz="2800" b="1" dirty="0" smtClean="0">
                <a:latin typeface="+mj-lt"/>
              </a:rPr>
              <a:t> but</a:t>
            </a:r>
            <a:br>
              <a:rPr lang="en-US" sz="2800" b="1" dirty="0" smtClean="0">
                <a:latin typeface="+mj-lt"/>
              </a:rPr>
            </a:br>
            <a:r>
              <a:rPr lang="el-GR" sz="2800" b="1" dirty="0" smtClean="0">
                <a:latin typeface="+mj-lt"/>
              </a:rPr>
              <a:t>προφήτης</a:t>
            </a:r>
            <a:r>
              <a:rPr lang="en-US" sz="2800" b="1" dirty="0" smtClean="0">
                <a:latin typeface="+mj-lt"/>
              </a:rPr>
              <a:t>, </a:t>
            </a:r>
            <a:r>
              <a:rPr lang="el-GR" sz="2800" b="1" dirty="0" smtClean="0">
                <a:latin typeface="+mj-lt"/>
              </a:rPr>
              <a:t>ου</a:t>
            </a:r>
            <a:r>
              <a:rPr lang="en-US" sz="2800" b="1" dirty="0" smtClean="0">
                <a:latin typeface="+mj-lt"/>
              </a:rPr>
              <a:t>, </a:t>
            </a:r>
            <a:r>
              <a:rPr lang="el-GR" sz="2800" b="1" dirty="0" smtClean="0">
                <a:latin typeface="+mj-lt"/>
              </a:rPr>
              <a:t>ὁ</a:t>
            </a:r>
            <a:r>
              <a:rPr lang="en-US" sz="2800" b="1" dirty="0" smtClean="0">
                <a:latin typeface="+mj-lt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+mj-lt"/>
              </a:rPr>
              <a:t>Third declension:  consonant ending nouns (</a:t>
            </a:r>
            <a:r>
              <a:rPr lang="el-GR" sz="2800" b="1" dirty="0" smtClean="0">
                <a:latin typeface="+mj-lt"/>
              </a:rPr>
              <a:t>χάρις</a:t>
            </a:r>
            <a:r>
              <a:rPr lang="en-US" sz="2800" b="1" dirty="0" smtClean="0">
                <a:latin typeface="+mj-lt"/>
              </a:rPr>
              <a:t>, </a:t>
            </a:r>
            <a:r>
              <a:rPr lang="el-GR" sz="2800" b="1" dirty="0" smtClean="0">
                <a:latin typeface="+mj-lt"/>
              </a:rPr>
              <a:t>πίστις</a:t>
            </a:r>
            <a:r>
              <a:rPr lang="en-US" sz="2800" b="1" dirty="0" smtClean="0">
                <a:latin typeface="+mj-lt"/>
              </a:rPr>
              <a:t>, </a:t>
            </a:r>
            <a:r>
              <a:rPr lang="el-GR" sz="2800" b="1" dirty="0" smtClean="0">
                <a:latin typeface="+mj-lt"/>
              </a:rPr>
              <a:t>ὄνομα</a:t>
            </a:r>
            <a:r>
              <a:rPr lang="en-US" sz="2800" b="1" dirty="0" smtClean="0">
                <a:latin typeface="+mj-lt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+mj-lt"/>
              </a:rPr>
              <a:t>Built off the genitive:  take the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ος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off the genitive ending to get the 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3 Third Declension Nouns to Master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954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χάρις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χάριτος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= </a:t>
            </a:r>
            <a:r>
              <a:rPr lang="en-US" b="1" dirty="0" smtClean="0">
                <a:latin typeface="+mj-lt"/>
              </a:rPr>
              <a:t>grace </a:t>
            </a:r>
            <a:r>
              <a:rPr lang="en-US" dirty="0" smtClean="0">
                <a:latin typeface="+mj-lt"/>
              </a:rPr>
              <a:t> (</a:t>
            </a:r>
            <a:r>
              <a:rPr lang="el-GR" dirty="0" smtClean="0">
                <a:latin typeface="+mj-lt"/>
              </a:rPr>
              <a:t>τ</a:t>
            </a:r>
            <a:r>
              <a:rPr lang="en-US" dirty="0" smtClean="0">
                <a:latin typeface="+mj-lt"/>
              </a:rPr>
              <a:t>/</a:t>
            </a:r>
            <a:r>
              <a:rPr lang="el-GR" dirty="0" smtClean="0">
                <a:latin typeface="+mj-lt"/>
              </a:rPr>
              <a:t>δ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stem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      Singular</a:t>
            </a:r>
            <a:r>
              <a:rPr lang="en-US" dirty="0" smtClean="0">
                <a:latin typeface="+mj-lt"/>
              </a:rPr>
              <a:t>                    </a:t>
            </a:r>
            <a:r>
              <a:rPr lang="en-US" b="1" dirty="0" smtClean="0">
                <a:latin typeface="+mj-lt"/>
              </a:rPr>
              <a:t> Plural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</a:t>
            </a:r>
            <a:r>
              <a:rPr lang="el-GR" dirty="0" smtClean="0">
                <a:latin typeface="+mj-lt"/>
              </a:rPr>
              <a:t>χάρις    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χάριτες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</a:t>
            </a:r>
            <a:r>
              <a:rPr lang="el-GR" dirty="0" smtClean="0">
                <a:latin typeface="+mj-lt"/>
              </a:rPr>
              <a:t>χάριτος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χαρίτων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Dat</a:t>
            </a:r>
            <a:r>
              <a:rPr lang="en-US" dirty="0" smtClean="0">
                <a:latin typeface="+mj-lt"/>
              </a:rPr>
              <a:t>.      </a:t>
            </a:r>
            <a:r>
              <a:rPr lang="el-GR" dirty="0" smtClean="0">
                <a:latin typeface="+mj-lt"/>
              </a:rPr>
              <a:t>χάριτι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χάρισι(ν)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Acc</a:t>
            </a:r>
            <a:r>
              <a:rPr lang="en-US" dirty="0" smtClean="0">
                <a:latin typeface="+mj-lt"/>
              </a:rPr>
              <a:t>.      </a:t>
            </a:r>
            <a:r>
              <a:rPr lang="el-GR" dirty="0" smtClean="0">
                <a:latin typeface="+mj-lt"/>
              </a:rPr>
              <a:t>χάριτα  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χάριτας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(</a:t>
            </a:r>
            <a:r>
              <a:rPr lang="el-GR" dirty="0" smtClean="0">
                <a:latin typeface="+mj-lt"/>
              </a:rPr>
              <a:t>χάριν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χάριν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is an alternate accusative form.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Chant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3 Third Declension Nouns to Master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πίστις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πίστεως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= faith (</a:t>
            </a:r>
            <a:r>
              <a:rPr lang="el-GR" b="1" dirty="0" smtClean="0">
                <a:latin typeface="+mj-lt"/>
              </a:rPr>
              <a:t>ι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stem)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            Singular</a:t>
            </a:r>
            <a:r>
              <a:rPr lang="en-US" dirty="0" smtClean="0">
                <a:latin typeface="+mj-lt"/>
              </a:rPr>
              <a:t>             	</a:t>
            </a:r>
            <a:r>
              <a:rPr lang="en-US" b="1" dirty="0" smtClean="0">
                <a:latin typeface="+mj-lt"/>
              </a:rPr>
              <a:t>Plural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</a:t>
            </a:r>
            <a:r>
              <a:rPr lang="el-GR" dirty="0" smtClean="0">
                <a:latin typeface="+mj-lt"/>
              </a:rPr>
              <a:t>πίστις</a:t>
            </a:r>
            <a:r>
              <a:rPr lang="en-US" dirty="0" smtClean="0">
                <a:latin typeface="+mj-lt"/>
              </a:rPr>
              <a:t>                	</a:t>
            </a:r>
            <a:r>
              <a:rPr lang="el-GR" dirty="0" smtClean="0">
                <a:latin typeface="+mj-lt"/>
              </a:rPr>
              <a:t>πίστεις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</a:t>
            </a:r>
            <a:r>
              <a:rPr lang="el-GR" dirty="0" smtClean="0">
                <a:latin typeface="+mj-lt"/>
              </a:rPr>
              <a:t>πίστεως</a:t>
            </a:r>
            <a:r>
              <a:rPr lang="en-US" dirty="0" smtClean="0">
                <a:latin typeface="+mj-lt"/>
              </a:rPr>
              <a:t>          	</a:t>
            </a:r>
            <a:r>
              <a:rPr lang="el-GR" dirty="0" smtClean="0">
                <a:latin typeface="+mj-lt"/>
              </a:rPr>
              <a:t>πίστεων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Dat</a:t>
            </a:r>
            <a:r>
              <a:rPr lang="en-US" dirty="0" smtClean="0">
                <a:latin typeface="+mj-lt"/>
              </a:rPr>
              <a:t>.      </a:t>
            </a:r>
            <a:r>
              <a:rPr lang="el-GR" dirty="0" smtClean="0">
                <a:latin typeface="+mj-lt"/>
              </a:rPr>
              <a:t>πίστει</a:t>
            </a:r>
            <a:r>
              <a:rPr lang="en-US" dirty="0" smtClean="0">
                <a:latin typeface="+mj-lt"/>
              </a:rPr>
              <a:t>                	</a:t>
            </a:r>
            <a:r>
              <a:rPr lang="el-GR" dirty="0" smtClean="0">
                <a:latin typeface="+mj-lt"/>
              </a:rPr>
              <a:t>πίστεσι(ν)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Acc</a:t>
            </a:r>
            <a:r>
              <a:rPr lang="en-US" dirty="0" smtClean="0">
                <a:latin typeface="+mj-lt"/>
              </a:rPr>
              <a:t>.      </a:t>
            </a:r>
            <a:r>
              <a:rPr lang="el-GR" dirty="0" smtClean="0">
                <a:latin typeface="+mj-lt"/>
              </a:rPr>
              <a:t>πίστιν</a:t>
            </a:r>
            <a:r>
              <a:rPr lang="en-US" dirty="0" smtClean="0">
                <a:latin typeface="+mj-lt"/>
              </a:rPr>
              <a:t>               	</a:t>
            </a:r>
            <a:r>
              <a:rPr lang="el-GR" dirty="0" smtClean="0">
                <a:latin typeface="+mj-lt"/>
              </a:rPr>
              <a:t>πίστεις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Chant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3 Third Declension Nouns to Master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81803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ὄνομα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ὀνὄματος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= name (</a:t>
            </a:r>
            <a:r>
              <a:rPr lang="el-GR" b="1" dirty="0" smtClean="0">
                <a:latin typeface="+mj-lt"/>
              </a:rPr>
              <a:t>ματ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stem)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            Singular</a:t>
            </a:r>
            <a:r>
              <a:rPr lang="en-US" dirty="0" smtClean="0">
                <a:latin typeface="+mj-lt"/>
              </a:rPr>
              <a:t>              </a:t>
            </a:r>
            <a:r>
              <a:rPr lang="en-US" b="1" dirty="0" smtClean="0">
                <a:latin typeface="+mj-lt"/>
              </a:rPr>
              <a:t> Plural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</a:t>
            </a:r>
            <a:r>
              <a:rPr lang="el-GR" dirty="0" smtClean="0">
                <a:latin typeface="+mj-lt"/>
              </a:rPr>
              <a:t>ὄνομα 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 ὀνόματα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</a:t>
            </a:r>
            <a:r>
              <a:rPr lang="el-GR" dirty="0" smtClean="0">
                <a:latin typeface="+mj-lt"/>
              </a:rPr>
              <a:t>ὀνόματος 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ὀνομάτων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Dat</a:t>
            </a:r>
            <a:r>
              <a:rPr lang="en-US" dirty="0" smtClean="0">
                <a:latin typeface="+mj-lt"/>
              </a:rPr>
              <a:t>.      </a:t>
            </a:r>
            <a:r>
              <a:rPr lang="el-GR" dirty="0" smtClean="0">
                <a:latin typeface="+mj-lt"/>
              </a:rPr>
              <a:t>ὀνόματι  </a:t>
            </a:r>
            <a:r>
              <a:rPr lang="en-US" dirty="0" smtClean="0">
                <a:latin typeface="+mj-lt"/>
              </a:rPr>
              <a:t>            </a:t>
            </a:r>
            <a:r>
              <a:rPr lang="el-GR" dirty="0" smtClean="0">
                <a:latin typeface="+mj-lt"/>
              </a:rPr>
              <a:t>ὀνόμασι(ν)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Acc</a:t>
            </a:r>
            <a:r>
              <a:rPr lang="en-US" dirty="0" smtClean="0">
                <a:latin typeface="+mj-lt"/>
              </a:rPr>
              <a:t>.      </a:t>
            </a:r>
            <a:r>
              <a:rPr lang="el-GR" dirty="0" smtClean="0">
                <a:latin typeface="+mj-lt"/>
              </a:rPr>
              <a:t>ὄνομα   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ὀνόματα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Chant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</a:t>
            </a:r>
            <a:r>
              <a:rPr lang="en-US" altLang="en-US" baseline="30000" smtClean="0"/>
              <a:t>rd</a:t>
            </a:r>
            <a:r>
              <a:rPr lang="en-US" altLang="en-US" smtClean="0"/>
              <a:t> Declension Chantables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χαρίς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ὄνομα</a:t>
            </a:r>
            <a:r>
              <a:rPr lang="en-US" dirty="0" smtClean="0">
                <a:latin typeface="+mj-lt"/>
              </a:rPr>
              <a:t>,   </a:t>
            </a:r>
            <a:r>
              <a:rPr lang="el-GR" dirty="0" smtClean="0">
                <a:latin typeface="+mj-lt"/>
              </a:rPr>
              <a:t>πίστις</a:t>
            </a:r>
            <a:r>
              <a:rPr lang="en-US" b="1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ὄνομα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 </a:t>
            </a:r>
            <a:r>
              <a:rPr lang="el-GR" dirty="0" smtClean="0">
                <a:latin typeface="+mj-lt"/>
              </a:rPr>
              <a:t>πίστις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χάριτος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ὀνόματος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πίστεως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χάριτι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ὀνόματι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   </a:t>
            </a:r>
            <a:r>
              <a:rPr lang="el-GR" dirty="0" smtClean="0">
                <a:latin typeface="+mj-lt"/>
              </a:rPr>
              <a:t>πίστει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χάριτα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ὄνομα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 </a:t>
            </a:r>
            <a:r>
              <a:rPr lang="el-GR" dirty="0" smtClean="0">
                <a:latin typeface="+mj-lt"/>
              </a:rPr>
              <a:t>πίστιν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χάριτες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ὀνόματα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πίστεις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χαρίτων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ὀνομάτων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πίστεων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χάρισι(ν)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ὀνόμασι(ν)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πίστεσι(ν)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χάριτας   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ὀνόματα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πίστεις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Rho final stems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81803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πατήρ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πατρός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ὁ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= father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            Singular</a:t>
            </a:r>
            <a:r>
              <a:rPr lang="en-US" dirty="0" smtClean="0">
                <a:latin typeface="+mj-lt"/>
              </a:rPr>
              <a:t>              </a:t>
            </a:r>
            <a:r>
              <a:rPr lang="en-US" b="1" dirty="0" smtClean="0">
                <a:latin typeface="+mj-lt"/>
              </a:rPr>
              <a:t> Plural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</a:t>
            </a:r>
            <a:r>
              <a:rPr lang="el-GR" dirty="0" smtClean="0">
                <a:latin typeface="+mj-lt"/>
              </a:rPr>
              <a:t>πατήρ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πατέρες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</a:t>
            </a:r>
            <a:r>
              <a:rPr lang="el-GR" dirty="0" smtClean="0">
                <a:latin typeface="+mj-lt"/>
              </a:rPr>
              <a:t>πατρός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πατέρων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Dat</a:t>
            </a:r>
            <a:r>
              <a:rPr lang="en-US" dirty="0" smtClean="0">
                <a:latin typeface="+mj-lt"/>
              </a:rPr>
              <a:t>.      </a:t>
            </a:r>
            <a:r>
              <a:rPr lang="el-GR" dirty="0" smtClean="0">
                <a:latin typeface="+mj-lt"/>
              </a:rPr>
              <a:t>πατρί 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πατράσι(ν)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Acc</a:t>
            </a:r>
            <a:r>
              <a:rPr lang="en-US" dirty="0" smtClean="0">
                <a:latin typeface="+mj-lt"/>
              </a:rPr>
              <a:t>.      </a:t>
            </a:r>
            <a:r>
              <a:rPr lang="el-GR" dirty="0" smtClean="0">
                <a:latin typeface="+mj-lt"/>
              </a:rPr>
              <a:t>πατρά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 πατέρες</a:t>
            </a:r>
            <a:endParaRPr lang="en-US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λύω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λύομεν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λύεις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λύετε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λύουσι(ν) 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-</a:t>
            </a:r>
            <a:r>
              <a:rPr lang="el-GR" altLang="en-US" dirty="0" smtClean="0"/>
              <a:t>ευ</a:t>
            </a:r>
            <a:r>
              <a:rPr lang="en-US" altLang="en-US" dirty="0" smtClean="0"/>
              <a:t> final stems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81803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ἱερεύς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εώς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ὁ </a:t>
            </a:r>
            <a:r>
              <a:rPr lang="en-US" b="1" dirty="0" smtClean="0">
                <a:latin typeface="+mj-lt"/>
              </a:rPr>
              <a:t>= priest 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            Singular</a:t>
            </a:r>
            <a:r>
              <a:rPr lang="en-US" dirty="0" smtClean="0">
                <a:latin typeface="+mj-lt"/>
              </a:rPr>
              <a:t>              </a:t>
            </a:r>
            <a:r>
              <a:rPr lang="en-US" b="1" dirty="0" smtClean="0">
                <a:latin typeface="+mj-lt"/>
              </a:rPr>
              <a:t> Plural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</a:t>
            </a:r>
            <a:r>
              <a:rPr lang="el-GR" dirty="0" smtClean="0">
                <a:latin typeface="+mj-lt"/>
              </a:rPr>
              <a:t>ἱερεύς</a:t>
            </a:r>
            <a:r>
              <a:rPr lang="en-US" dirty="0" smtClean="0">
                <a:latin typeface="+mj-lt"/>
              </a:rPr>
              <a:t>                 </a:t>
            </a:r>
            <a:r>
              <a:rPr lang="el-GR" dirty="0" smtClean="0">
                <a:latin typeface="+mj-lt"/>
              </a:rPr>
              <a:t>ἱερεῖς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</a:t>
            </a:r>
            <a:r>
              <a:rPr lang="el-GR" dirty="0" smtClean="0">
                <a:latin typeface="+mj-lt"/>
              </a:rPr>
              <a:t>ἱερέως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ἱερέων</a:t>
            </a:r>
            <a:r>
              <a:rPr lang="en-US" dirty="0" smtClean="0">
                <a:latin typeface="+mj-lt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Dat</a:t>
            </a:r>
            <a:r>
              <a:rPr lang="en-US" dirty="0" smtClean="0">
                <a:latin typeface="+mj-lt"/>
              </a:rPr>
              <a:t>.      </a:t>
            </a:r>
            <a:r>
              <a:rPr lang="el-GR" dirty="0" smtClean="0">
                <a:latin typeface="+mj-lt"/>
              </a:rPr>
              <a:t>ἱερεῖ</a:t>
            </a:r>
            <a:r>
              <a:rPr lang="en-US" dirty="0" smtClean="0">
                <a:latin typeface="+mj-lt"/>
              </a:rPr>
              <a:t>                   </a:t>
            </a:r>
            <a:r>
              <a:rPr lang="el-GR" dirty="0" smtClean="0">
                <a:latin typeface="+mj-lt"/>
              </a:rPr>
              <a:t>ἱερεῦσι(ν)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Acc</a:t>
            </a:r>
            <a:r>
              <a:rPr lang="en-US" dirty="0" smtClean="0">
                <a:latin typeface="+mj-lt"/>
              </a:rPr>
              <a:t>.      </a:t>
            </a:r>
            <a:r>
              <a:rPr lang="el-GR" dirty="0" smtClean="0">
                <a:latin typeface="+mj-lt"/>
              </a:rPr>
              <a:t>ἱερέα</a:t>
            </a:r>
            <a:r>
              <a:rPr lang="en-US" dirty="0" smtClean="0">
                <a:latin typeface="+mj-lt"/>
              </a:rPr>
              <a:t>                  </a:t>
            </a:r>
            <a:r>
              <a:rPr lang="el-GR" dirty="0" smtClean="0">
                <a:latin typeface="+mj-lt"/>
              </a:rPr>
              <a:t>ἱερεῖς</a:t>
            </a:r>
            <a:endParaRPr lang="en-US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All always means all--sometimes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πᾶς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πᾶσα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πᾶν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= all, every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   </a:t>
            </a:r>
            <a:r>
              <a:rPr lang="en-US" b="1" dirty="0" smtClean="0">
                <a:latin typeface="+mj-lt"/>
              </a:rPr>
              <a:t>Singular  (3-1-3)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</a:t>
            </a:r>
            <a:r>
              <a:rPr lang="en-US" b="1" dirty="0" smtClean="0">
                <a:latin typeface="+mj-lt"/>
              </a:rPr>
              <a:t> Masc.          Fem.       	Neut. 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</a:t>
            </a:r>
            <a:r>
              <a:rPr lang="el-GR" dirty="0" smtClean="0">
                <a:latin typeface="+mj-lt"/>
              </a:rPr>
              <a:t>πᾶς 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πᾶσα </a:t>
            </a:r>
            <a:r>
              <a:rPr lang="en-US" dirty="0" smtClean="0">
                <a:latin typeface="+mj-lt"/>
              </a:rPr>
              <a:t>         	</a:t>
            </a:r>
            <a:r>
              <a:rPr lang="el-GR" dirty="0" smtClean="0">
                <a:latin typeface="+mj-lt"/>
              </a:rPr>
              <a:t>πᾶν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</a:t>
            </a:r>
            <a:r>
              <a:rPr lang="el-GR" dirty="0" smtClean="0">
                <a:latin typeface="+mj-lt"/>
              </a:rPr>
              <a:t>παντός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πᾶσης</a:t>
            </a:r>
            <a:r>
              <a:rPr lang="en-US" dirty="0" smtClean="0">
                <a:latin typeface="+mj-lt"/>
              </a:rPr>
              <a:t>     	</a:t>
            </a:r>
            <a:r>
              <a:rPr lang="el-GR" dirty="0" smtClean="0">
                <a:latin typeface="+mj-lt"/>
              </a:rPr>
              <a:t>παντός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Dat</a:t>
            </a:r>
            <a:r>
              <a:rPr lang="en-US" dirty="0" smtClean="0">
                <a:latin typeface="+mj-lt"/>
              </a:rPr>
              <a:t>.     </a:t>
            </a:r>
            <a:r>
              <a:rPr lang="el-GR" dirty="0" smtClean="0">
                <a:latin typeface="+mj-lt"/>
              </a:rPr>
              <a:t>παντί 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πᾶσῃ</a:t>
            </a:r>
            <a:r>
              <a:rPr lang="en-US" dirty="0" smtClean="0">
                <a:latin typeface="+mj-lt"/>
              </a:rPr>
              <a:t>      	</a:t>
            </a:r>
            <a:r>
              <a:rPr lang="el-GR" dirty="0" smtClean="0">
                <a:latin typeface="+mj-lt"/>
              </a:rPr>
              <a:t>παντί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Acc</a:t>
            </a:r>
            <a:r>
              <a:rPr lang="en-US" dirty="0" smtClean="0">
                <a:latin typeface="+mj-lt"/>
              </a:rPr>
              <a:t>.     </a:t>
            </a:r>
            <a:r>
              <a:rPr lang="el-GR" dirty="0" smtClean="0">
                <a:latin typeface="+mj-lt"/>
              </a:rPr>
              <a:t>πάντα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πᾶσα</a:t>
            </a:r>
            <a:r>
              <a:rPr lang="en-US" dirty="0" smtClean="0">
                <a:latin typeface="+mj-lt"/>
              </a:rPr>
              <a:t>       	</a:t>
            </a:r>
            <a:r>
              <a:rPr lang="el-GR" dirty="0" smtClean="0">
                <a:latin typeface="+mj-lt"/>
              </a:rPr>
              <a:t>πᾶν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914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All always means all--sometimes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πᾶς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πᾶσα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πᾶν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= all, every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    </a:t>
            </a:r>
            <a:r>
              <a:rPr lang="en-US" b="1" dirty="0" smtClean="0">
                <a:latin typeface="+mj-lt"/>
              </a:rPr>
              <a:t> Plural (3-1-3)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</a:t>
            </a:r>
            <a:r>
              <a:rPr lang="en-US" b="1" dirty="0" smtClean="0">
                <a:latin typeface="+mj-lt"/>
              </a:rPr>
              <a:t>Masc.           Fem.         	Neut. 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</a:t>
            </a:r>
            <a:r>
              <a:rPr lang="el-GR" dirty="0" smtClean="0">
                <a:latin typeface="+mj-lt"/>
              </a:rPr>
              <a:t>πάντες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πᾶσαι</a:t>
            </a:r>
            <a:r>
              <a:rPr lang="en-US" dirty="0" smtClean="0">
                <a:latin typeface="+mj-lt"/>
              </a:rPr>
              <a:t>     	</a:t>
            </a:r>
            <a:r>
              <a:rPr lang="el-GR" dirty="0" smtClean="0">
                <a:latin typeface="+mj-lt"/>
              </a:rPr>
              <a:t>πάντα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</a:t>
            </a:r>
            <a:r>
              <a:rPr lang="el-GR" dirty="0" smtClean="0">
                <a:latin typeface="+mj-lt"/>
              </a:rPr>
              <a:t>πάντων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πασῶν</a:t>
            </a:r>
            <a:r>
              <a:rPr lang="en-US" dirty="0" smtClean="0">
                <a:latin typeface="+mj-lt"/>
              </a:rPr>
              <a:t>    	</a:t>
            </a:r>
            <a:r>
              <a:rPr lang="el-GR" dirty="0" smtClean="0">
                <a:latin typeface="+mj-lt"/>
              </a:rPr>
              <a:t>πάντων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Dat</a:t>
            </a:r>
            <a:r>
              <a:rPr lang="en-US" dirty="0" smtClean="0">
                <a:latin typeface="+mj-lt"/>
              </a:rPr>
              <a:t>.     </a:t>
            </a:r>
            <a:r>
              <a:rPr lang="el-GR" dirty="0" smtClean="0">
                <a:latin typeface="+mj-lt"/>
              </a:rPr>
              <a:t>πᾶσι(ν)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πάσαις</a:t>
            </a:r>
            <a:r>
              <a:rPr lang="en-US" dirty="0" smtClean="0">
                <a:latin typeface="+mj-lt"/>
              </a:rPr>
              <a:t>   	</a:t>
            </a:r>
            <a:r>
              <a:rPr lang="el-GR" dirty="0" smtClean="0">
                <a:latin typeface="+mj-lt"/>
              </a:rPr>
              <a:t>πᾶσι(ν)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Acc</a:t>
            </a:r>
            <a:r>
              <a:rPr lang="en-US" dirty="0" smtClean="0">
                <a:latin typeface="+mj-lt"/>
              </a:rPr>
              <a:t>.     </a:t>
            </a:r>
            <a:r>
              <a:rPr lang="el-GR" dirty="0" smtClean="0">
                <a:latin typeface="+mj-lt"/>
              </a:rPr>
              <a:t>πάντας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πάσας</a:t>
            </a:r>
            <a:r>
              <a:rPr lang="en-US" dirty="0" smtClean="0">
                <a:latin typeface="+mj-lt"/>
              </a:rPr>
              <a:t>    	</a:t>
            </a:r>
            <a:r>
              <a:rPr lang="el-GR" dirty="0" smtClean="0">
                <a:latin typeface="+mj-lt"/>
              </a:rPr>
              <a:t>πάντα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 Chapter 13 Vocabulary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ἀνήρ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ἀνδρός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</a:t>
            </a:r>
            <a:r>
              <a:rPr lang="en-US" b="1" dirty="0" smtClean="0"/>
              <a:t>man, husband</a:t>
            </a:r>
          </a:p>
        </p:txBody>
      </p:sp>
      <p:pic>
        <p:nvPicPr>
          <p:cNvPr id="15364" name="Picture 4" descr="VocabCh1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590800"/>
            <a:ext cx="35115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13 Vocabulary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βασιλεύς</a:t>
            </a:r>
            <a:r>
              <a:rPr lang="en-US" dirty="0" smtClean="0"/>
              <a:t>,  </a:t>
            </a:r>
            <a:r>
              <a:rPr lang="el-GR" dirty="0" smtClean="0"/>
              <a:t>-έως</a:t>
            </a:r>
            <a:r>
              <a:rPr lang="en-US" dirty="0" smtClean="0"/>
              <a:t>, </a:t>
            </a:r>
            <a:r>
              <a:rPr lang="el-GR" dirty="0" smtClean="0"/>
              <a:t>ὁ </a:t>
            </a:r>
            <a:r>
              <a:rPr lang="en-US" dirty="0" smtClean="0"/>
              <a:t>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       </a:t>
            </a:r>
            <a:r>
              <a:rPr lang="en-US" b="1" dirty="0" smtClean="0"/>
              <a:t>king</a:t>
            </a:r>
          </a:p>
        </p:txBody>
      </p:sp>
      <p:pic>
        <p:nvPicPr>
          <p:cNvPr id="63492" name="Picture 4" descr="VocabCh13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41814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13 Vocabulary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δύναμις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εως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 </a:t>
            </a:r>
            <a:r>
              <a:rPr lang="en-US" dirty="0" smtClean="0"/>
              <a:t> </a:t>
            </a:r>
            <a:r>
              <a:rPr lang="en-US" b="1" dirty="0" smtClean="0"/>
              <a:t>power, miracle</a:t>
            </a:r>
          </a:p>
        </p:txBody>
      </p:sp>
      <p:pic>
        <p:nvPicPr>
          <p:cNvPr id="64516" name="Picture 4" descr="VocabCh13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3865563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13 Vocabulary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ὄνομα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ματος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</a:t>
            </a:r>
            <a:r>
              <a:rPr lang="en-US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   </a:t>
            </a:r>
            <a:r>
              <a:rPr lang="en-US" b="1" dirty="0" smtClean="0"/>
              <a:t>name</a:t>
            </a:r>
          </a:p>
        </p:txBody>
      </p:sp>
      <p:pic>
        <p:nvPicPr>
          <p:cNvPr id="65540" name="Picture 4" descr="VocabCh13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556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13 Vocabulary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πᾶς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πᾶσα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πᾶν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  </a:t>
            </a:r>
            <a:r>
              <a:rPr lang="en-US" b="1" dirty="0" smtClean="0"/>
              <a:t>each, every, all</a:t>
            </a:r>
          </a:p>
        </p:txBody>
      </p:sp>
      <p:pic>
        <p:nvPicPr>
          <p:cNvPr id="66564" name="Picture 4" descr="VocabCh13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38862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13 Vocabulary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πατήρ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πατρός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Greekth" pitchFamily="18" charset="0"/>
              </a:rPr>
              <a:t>      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</a:t>
            </a:r>
            <a:r>
              <a:rPr lang="en-US" b="1" dirty="0" smtClean="0"/>
              <a:t>father</a:t>
            </a:r>
          </a:p>
        </p:txBody>
      </p:sp>
      <p:pic>
        <p:nvPicPr>
          <p:cNvPr id="18437" name="Picture 5" descr="VocabCh13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3124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13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πίστις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πιστεως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r>
              <a:rPr lang="en-US" dirty="0" smtClean="0">
                <a:latin typeface="+mj-lt"/>
              </a:rPr>
              <a:t>    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 </a:t>
            </a:r>
            <a:r>
              <a:rPr lang="en-US" b="1" dirty="0" smtClean="0"/>
              <a:t>faith, belief</a:t>
            </a:r>
          </a:p>
        </p:txBody>
      </p:sp>
      <p:pic>
        <p:nvPicPr>
          <p:cNvPr id="59396" name="Picture 4" descr="VocabCh13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590800"/>
            <a:ext cx="353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13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latin typeface="+mj-lt"/>
              </a:rPr>
              <a:t>π</a:t>
            </a:r>
            <a:r>
              <a:rPr lang="el-GR" dirty="0" smtClean="0">
                <a:latin typeface="+mj-lt"/>
              </a:rPr>
              <a:t>νεῦμα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      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</a:t>
            </a:r>
            <a:r>
              <a:rPr lang="en-US" b="1" dirty="0" smtClean="0"/>
              <a:t>spirit, wind</a:t>
            </a:r>
          </a:p>
        </p:txBody>
      </p:sp>
      <p:pic>
        <p:nvPicPr>
          <p:cNvPr id="60420" name="Picture 4" descr="VocabCh1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3581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13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σάρξ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σαρκός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r>
              <a:rPr lang="en-US" dirty="0" smtClean="0">
                <a:latin typeface="+mj-lt"/>
              </a:rPr>
              <a:t>       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   </a:t>
            </a:r>
            <a:r>
              <a:rPr lang="en-US" b="1" dirty="0" smtClean="0"/>
              <a:t>flesh, body</a:t>
            </a:r>
          </a:p>
        </p:txBody>
      </p:sp>
      <p:pic>
        <p:nvPicPr>
          <p:cNvPr id="61444" name="Picture 4" descr="VocabCh13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335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13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χάρις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ιτος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r>
              <a:rPr lang="en-US" dirty="0" smtClean="0">
                <a:latin typeface="+mj-lt"/>
              </a:rPr>
              <a:t>            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                                   </a:t>
            </a:r>
            <a:r>
              <a:rPr lang="en-US" b="1" dirty="0" smtClean="0"/>
              <a:t>grace, kindness</a:t>
            </a:r>
          </a:p>
        </p:txBody>
      </p:sp>
      <p:pic>
        <p:nvPicPr>
          <p:cNvPr id="62468" name="Picture 4" descr="VocabCh13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3276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Congratulations	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This is a major milestone in Greek.  </a:t>
            </a:r>
            <a:br>
              <a:rPr lang="en-US" smtClean="0"/>
            </a:br>
            <a:r>
              <a:rPr lang="en-US" smtClean="0"/>
              <a:t>You now know all the basic declensions </a:t>
            </a:r>
            <a:br>
              <a:rPr lang="en-US" smtClean="0"/>
            </a:br>
            <a:r>
              <a:rPr lang="en-US" smtClean="0"/>
              <a:t>for all the nouns in Greek.  2-1-2 and 3.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Wallace notes (p. 35): 28,957 nouns in 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Nom. Nouns = 7794;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Gen. Nouns = 7681;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Dat. Nouns = 4375;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Acc. Nouns = 8815;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Vocative = 292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 Review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91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2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The "is" verb PAI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ἐσμέν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εἶ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ἐστέ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εἰσί(ν)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7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2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6502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13671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42533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42848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7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Imperfect</a:t>
            </a:r>
            <a:r>
              <a:rPr lang="en-US" dirty="0" smtClean="0"/>
              <a:t> </a:t>
            </a:r>
            <a:r>
              <a:rPr lang="el-GR" dirty="0" smtClean="0"/>
              <a:t>εἰμί</a:t>
            </a:r>
            <a:r>
              <a:rPr lang="en-US" dirty="0" smtClean="0"/>
              <a:t>  </a:t>
            </a:r>
            <a:r>
              <a:rPr lang="en-US" b="1" dirty="0" smtClean="0"/>
              <a:t>(a big one)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ἤμην</a:t>
            </a:r>
            <a:r>
              <a:rPr lang="en-US" dirty="0" smtClean="0"/>
              <a:t>                              	</a:t>
            </a:r>
            <a:r>
              <a:rPr lang="el-GR" dirty="0" smtClean="0"/>
              <a:t>ἦμεν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ἦς</a:t>
            </a:r>
            <a:r>
              <a:rPr lang="en-US" dirty="0" smtClean="0"/>
              <a:t>                                  	</a:t>
            </a:r>
            <a:r>
              <a:rPr lang="el-GR" dirty="0" smtClean="0"/>
              <a:t>ἦτε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l-GR" dirty="0" smtClean="0"/>
              <a:t>ἦν</a:t>
            </a:r>
            <a:r>
              <a:rPr lang="en-US" dirty="0" smtClean="0"/>
              <a:t>                                   	</a:t>
            </a:r>
            <a:r>
              <a:rPr lang="el-GR" dirty="0" smtClean="0"/>
              <a:t>ἦσαν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9811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5216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9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66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492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516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27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987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ἀπέρχομαι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I go away, leave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ἐκεῖνος</a:t>
            </a:r>
            <a:r>
              <a:rPr lang="en-US" dirty="0" smtClean="0">
                <a:latin typeface="+mj-lt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Ἰουδαῖος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καθώς</a:t>
            </a:r>
            <a:r>
              <a:rPr lang="en-US" dirty="0" smtClean="0">
                <a:latin typeface="+mj-lt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as, just as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93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n-US" altLang="en-US" b="1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        Singular                          Plural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ἐγώ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σύ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ἡμεῖς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μου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σου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ἡμῶν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μοι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σοι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ἡμῖν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ἡμάς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αὐτός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αὐτη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αὐτό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17282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ἥ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ὅ</a:t>
            </a:r>
            <a:r>
              <a:rPr lang="en-US" dirty="0" smtClean="0">
                <a:latin typeface="+mj-lt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ὅταν </a:t>
            </a:r>
            <a:r>
              <a:rPr lang="en-US" dirty="0" smtClean="0">
                <a:latin typeface="+mj-lt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when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πάλιν  </a:t>
            </a:r>
            <a:r>
              <a:rPr lang="en-US" dirty="0" smtClean="0">
                <a:latin typeface="+mj-lt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οὗτος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αὗτη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τοῦτο</a:t>
            </a:r>
            <a:r>
              <a:rPr lang="en-US" dirty="0" smtClean="0">
                <a:latin typeface="+mj-lt"/>
              </a:rPr>
              <a:t>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this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5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Πέτρος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</a:t>
            </a:r>
            <a:r>
              <a:rPr lang="en-US" dirty="0" smtClean="0">
                <a:latin typeface="+mj-lt"/>
              </a:rPr>
              <a:t>    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Peter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ὑπέρ </a:t>
            </a:r>
            <a:r>
              <a:rPr lang="en-US" dirty="0" smtClean="0">
                <a:latin typeface="+mj-lt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for, about (gen.)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0564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ὑπέρ </a:t>
            </a:r>
            <a:r>
              <a:rPr lang="en-US" dirty="0" smtClean="0"/>
              <a:t>    </a:t>
            </a:r>
            <a:r>
              <a:rPr lang="en-US" dirty="0" smtClean="0">
                <a:latin typeface="Greekth" pitchFamily="18" charset="0"/>
              </a:rPr>
              <a:t>                        	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20089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ἀποθνῄσκω</a:t>
            </a:r>
            <a:r>
              <a:rPr lang="en-US" dirty="0" smtClean="0">
                <a:latin typeface="+mj-lt"/>
              </a:rPr>
              <a:t>      	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ἐκεῖ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there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ἕως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until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ἰδού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26694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ἵνα </a:t>
            </a:r>
            <a:r>
              <a:rPr lang="en-US" dirty="0" smtClean="0">
                <a:latin typeface="+mj-lt"/>
              </a:rPr>
              <a:t>                         </a:t>
            </a:r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	in </a:t>
            </a:r>
            <a:r>
              <a:rPr lang="en-US" b="1" dirty="0">
                <a:latin typeface="+mj-lt"/>
              </a:rPr>
              <a:t>order that, that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Ἰωάννης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John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μέν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ὅλος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ον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whole, entire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4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ὅτε</a:t>
            </a:r>
            <a:r>
              <a:rPr lang="en-US" dirty="0" smtClean="0"/>
              <a:t>              </a:t>
            </a:r>
          </a:p>
          <a:p>
            <a:pPr lvl="1" eaLnBrk="1" hangingPunct="1">
              <a:defRPr/>
            </a:pPr>
            <a:r>
              <a:rPr lang="en-US" b="1" dirty="0" smtClean="0"/>
              <a:t>when</a:t>
            </a:r>
            <a:r>
              <a:rPr lang="en-US" dirty="0" smtClean="0"/>
              <a:t> </a:t>
            </a:r>
            <a:endParaRPr lang="en-US" dirty="0"/>
          </a:p>
          <a:p>
            <a:pPr eaLnBrk="1" hangingPunct="1">
              <a:defRPr/>
            </a:pPr>
            <a:r>
              <a:rPr lang="el-GR" dirty="0" smtClean="0"/>
              <a:t>σύν</a:t>
            </a:r>
            <a:endParaRPr lang="en-US" dirty="0" smtClean="0"/>
          </a:p>
          <a:p>
            <a:pPr lvl="1" eaLnBrk="1" hangingPunct="1">
              <a:defRPr/>
            </a:pPr>
            <a:r>
              <a:rPr lang="en-US" b="1" dirty="0" smtClean="0"/>
              <a:t>with</a:t>
            </a:r>
            <a:r>
              <a:rPr lang="en-US" dirty="0" smtClean="0"/>
              <a:t> 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04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λύομαι</a:t>
            </a:r>
            <a:r>
              <a:rPr lang="en-US" altLang="en-US" dirty="0" smtClean="0">
                <a:latin typeface="+mj-lt"/>
              </a:rPr>
              <a:t>,              </a:t>
            </a:r>
            <a:r>
              <a:rPr lang="el-GR" altLang="en-US" dirty="0" smtClean="0">
                <a:latin typeface="+mj-lt"/>
              </a:rPr>
              <a:t>  </a:t>
            </a:r>
            <a:r>
              <a:rPr lang="en-US" altLang="en-US" dirty="0" smtClean="0">
                <a:latin typeface="+mj-lt"/>
              </a:rPr>
              <a:t> -</a:t>
            </a:r>
            <a:r>
              <a:rPr lang="el-GR" altLang="en-US" dirty="0" smtClean="0">
                <a:latin typeface="+mj-lt"/>
              </a:rPr>
              <a:t>ομεθα</a:t>
            </a:r>
            <a:r>
              <a:rPr lang="en-US" altLang="en-US" dirty="0" smtClean="0">
                <a:latin typeface="+mj-lt"/>
              </a:rPr>
              <a:t>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-</a:t>
            </a:r>
            <a:r>
              <a:rPr lang="el-GR" altLang="en-US" dirty="0" smtClean="0">
                <a:latin typeface="+mj-lt"/>
              </a:rPr>
              <a:t>ῃ</a:t>
            </a:r>
            <a:r>
              <a:rPr lang="en-US" altLang="en-US" dirty="0" smtClean="0">
                <a:latin typeface="+mj-lt"/>
              </a:rPr>
              <a:t>,               -</a:t>
            </a:r>
            <a:r>
              <a:rPr lang="el-GR" altLang="en-US" dirty="0" smtClean="0">
                <a:latin typeface="+mj-lt"/>
              </a:rPr>
              <a:t>εσθε</a:t>
            </a:r>
            <a:r>
              <a:rPr lang="en-US" altLang="en-US" dirty="0" smtClean="0">
                <a:latin typeface="+mj-lt"/>
              </a:rPr>
              <a:t>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-</a:t>
            </a:r>
            <a:r>
              <a:rPr lang="el-GR" altLang="en-US" dirty="0" smtClean="0">
                <a:latin typeface="+mj-lt"/>
              </a:rPr>
              <a:t>εται</a:t>
            </a:r>
            <a:r>
              <a:rPr lang="en-US" altLang="en-US" dirty="0" smtClean="0">
                <a:latin typeface="+mj-lt"/>
              </a:rPr>
              <a:t>,          -</a:t>
            </a:r>
            <a:r>
              <a:rPr lang="el-GR" altLang="en-US" dirty="0" smtClean="0">
                <a:latin typeface="+mj-lt"/>
              </a:rPr>
              <a:t>ονται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I am loosed/am being loosed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5584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λύσω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           </a:t>
            </a:r>
            <a:r>
              <a:rPr lang="el-GR" dirty="0" smtClean="0">
                <a:latin typeface="+mj-lt"/>
              </a:rPr>
              <a:t>λύσομεν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λύσεις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λύσετε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λύσει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   </a:t>
            </a:r>
            <a:r>
              <a:rPr lang="el-GR" dirty="0" smtClean="0">
                <a:latin typeface="+mj-lt"/>
              </a:rPr>
              <a:t>λύσουσι(ν)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Chant this one</a:t>
            </a:r>
          </a:p>
        </p:txBody>
      </p:sp>
    </p:spTree>
    <p:extLst>
      <p:ext uri="{BB962C8B-B14F-4D97-AF65-F5344CB8AC3E}">
        <p14:creationId xmlns:p14="http://schemas.microsoft.com/office/powerpoint/2010/main" val="129597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λύσομαι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όμεθα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ῃ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εσθε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εται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ονται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44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1048</TotalTime>
  <Words>1395</Words>
  <Application>Microsoft Office PowerPoint</Application>
  <PresentationFormat>On-screen Show (4:3)</PresentationFormat>
  <Paragraphs>453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Azure</vt:lpstr>
      <vt:lpstr>Mastering NT Greek</vt:lpstr>
      <vt:lpstr>PAI Verb Chant</vt:lpstr>
      <vt:lpstr>2-1-2 Paradigms - Chant this</vt:lpstr>
      <vt:lpstr>The "is" verb PAI  -- εἰμί  </vt:lpstr>
      <vt:lpstr>Imperfect εἰμί  (a big one)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Rapping the Lord’s Prayer</vt:lpstr>
      <vt:lpstr>Introduction to Third Declension Nouns</vt:lpstr>
      <vt:lpstr>3 Third Declension Nouns to Master</vt:lpstr>
      <vt:lpstr>3 Third Declension Nouns to Master</vt:lpstr>
      <vt:lpstr>3 Third Declension Nouns to Master</vt:lpstr>
      <vt:lpstr>3rd Declension Chantables</vt:lpstr>
      <vt:lpstr>Rho final stems</vt:lpstr>
      <vt:lpstr>-ευ final stems</vt:lpstr>
      <vt:lpstr>All always means all--sometimes</vt:lpstr>
      <vt:lpstr>All always means all--sometimes</vt:lpstr>
      <vt:lpstr> Chapter 13 Vocabulary</vt:lpstr>
      <vt:lpstr>Chapter 13 Vocabulary</vt:lpstr>
      <vt:lpstr>Chapter 13 Vocabulary</vt:lpstr>
      <vt:lpstr>Chapter 13 Vocabulary</vt:lpstr>
      <vt:lpstr>Chapter 13 Vocabulary</vt:lpstr>
      <vt:lpstr>Chapter 13 Vocabulary</vt:lpstr>
      <vt:lpstr>Chapter 13 Vocabulary</vt:lpstr>
      <vt:lpstr>Chapter 13 Vocabulary</vt:lpstr>
      <vt:lpstr>Chapter 13 Vocabulary</vt:lpstr>
      <vt:lpstr>Chapter 13 Vocabulary</vt:lpstr>
      <vt:lpstr>Congratulations </vt:lpstr>
      <vt:lpstr>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Declension Nouns</dc:title>
  <dc:creator>Ted Hildebrandt</dc:creator>
  <cp:lastModifiedBy>User</cp:lastModifiedBy>
  <cp:revision>53</cp:revision>
  <dcterms:created xsi:type="dcterms:W3CDTF">2001-10-17T01:06:22Z</dcterms:created>
  <dcterms:modified xsi:type="dcterms:W3CDTF">2015-11-16T16:25:45Z</dcterms:modified>
</cp:coreProperties>
</file>